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30"/>
  </p:notesMasterIdLst>
  <p:sldIdLst>
    <p:sldId id="257" r:id="rId5"/>
    <p:sldId id="258" r:id="rId6"/>
    <p:sldId id="259" r:id="rId7"/>
    <p:sldId id="261" r:id="rId8"/>
    <p:sldId id="262" r:id="rId9"/>
    <p:sldId id="263" r:id="rId10"/>
    <p:sldId id="264" r:id="rId11"/>
    <p:sldId id="265" r:id="rId12"/>
    <p:sldId id="268" r:id="rId13"/>
    <p:sldId id="279" r:id="rId14"/>
    <p:sldId id="278" r:id="rId15"/>
    <p:sldId id="277" r:id="rId16"/>
    <p:sldId id="276" r:id="rId17"/>
    <p:sldId id="275" r:id="rId18"/>
    <p:sldId id="274" r:id="rId19"/>
    <p:sldId id="272" r:id="rId20"/>
    <p:sldId id="271" r:id="rId21"/>
    <p:sldId id="280" r:id="rId22"/>
    <p:sldId id="269" r:id="rId23"/>
    <p:sldId id="270" r:id="rId24"/>
    <p:sldId id="282" r:id="rId25"/>
    <p:sldId id="281" r:id="rId26"/>
    <p:sldId id="283" r:id="rId27"/>
    <p:sldId id="284" r:id="rId28"/>
    <p:sldId id="26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58" y="-3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05-07-2023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7/5/2023</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7/5/2023</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7/5/2023</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7/5/2023</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7/5/2023</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7/5/2023</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7/5/2023</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7/5/2023</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7/5/2023</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7/5/2023</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7/5/2023</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7/5/2023</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researchleap.com/fostering-open-collaborative-innovation-for-micro-and-small-technology-based-firms-in-brazil/" TargetMode="External"/><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colab.research.google.com/drive/1x25GIE_hiy-DTYTMgfrv1x9iqkoOJ6ZP?usp=drive_link"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1E816-31F5-48BB-BD02-D15F2F18B48A}"/>
              </a:ext>
            </a:extLst>
          </p:cNvPr>
          <p:cNvSpPr>
            <a:spLocks noGrp="1"/>
          </p:cNvSpPr>
          <p:nvPr>
            <p:ph type="ctrTitle" idx="4294967295"/>
          </p:nvPr>
        </p:nvSpPr>
        <p:spPr>
          <a:xfrm flipV="1">
            <a:off x="0" y="-3303639"/>
            <a:ext cx="10993438" cy="1153998"/>
          </a:xfrm>
        </p:spPr>
        <p:txBody>
          <a:bodyPr>
            <a:normAutofit fontScale="90000"/>
          </a:bodyPr>
          <a:lstStyle/>
          <a:p>
            <a:br>
              <a:rPr lang="en-US" sz="3200" cap="none" dirty="0">
                <a:solidFill>
                  <a:schemeClr val="tx1"/>
                </a:solidFill>
              </a:rPr>
            </a:br>
            <a:br>
              <a:rPr lang="en-US" sz="3200" cap="none" dirty="0">
                <a:solidFill>
                  <a:schemeClr val="tx1"/>
                </a:solidFill>
              </a:rPr>
            </a:br>
            <a:br>
              <a:rPr lang="en-US" sz="3200" cap="none" dirty="0">
                <a:solidFill>
                  <a:schemeClr val="tx1"/>
                </a:solidFill>
              </a:rPr>
            </a:br>
            <a:br>
              <a:rPr lang="en-US" sz="3200" cap="none" dirty="0">
                <a:solidFill>
                  <a:schemeClr val="tx1"/>
                </a:solidFill>
              </a:rPr>
            </a:br>
            <a:br>
              <a:rPr lang="en-US" sz="3200" cap="none" dirty="0">
                <a:solidFill>
                  <a:schemeClr val="tx1"/>
                </a:solidFill>
              </a:rPr>
            </a:br>
            <a:br>
              <a:rPr lang="en-US" sz="3200" cap="none" dirty="0">
                <a:solidFill>
                  <a:schemeClr val="tx1"/>
                </a:solidFill>
              </a:rPr>
            </a:br>
            <a:br>
              <a:rPr lang="en-US" sz="3200" cap="none" dirty="0">
                <a:solidFill>
                  <a:schemeClr val="tx1"/>
                </a:solidFill>
              </a:rPr>
            </a:br>
            <a:br>
              <a:rPr lang="en-US" sz="3200" cap="none" dirty="0">
                <a:solidFill>
                  <a:schemeClr val="tx1"/>
                </a:solidFill>
              </a:rPr>
            </a:br>
            <a:br>
              <a:rPr lang="en-US" sz="3200" cap="none" dirty="0">
                <a:solidFill>
                  <a:schemeClr val="tx1"/>
                </a:solidFill>
              </a:rPr>
            </a:br>
            <a:endParaRPr lang="en-US" sz="3200" cap="none" dirty="0">
              <a:solidFill>
                <a:schemeClr val="tx1"/>
              </a:solidFill>
            </a:endParaRP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4294967295"/>
          </p:nvPr>
        </p:nvSpPr>
        <p:spPr>
          <a:xfrm>
            <a:off x="167148" y="668594"/>
            <a:ext cx="11661058" cy="6115664"/>
          </a:xfrm>
        </p:spPr>
        <p:txBody>
          <a:bodyPr>
            <a:normAutofit/>
          </a:bodyPr>
          <a:lstStyle/>
          <a:p>
            <a:pPr marL="0" indent="0">
              <a:buNone/>
            </a:pPr>
            <a:r>
              <a:rPr lang="en-US" sz="1800" cap="none" dirty="0">
                <a:solidFill>
                  <a:schemeClr val="tx1"/>
                </a:solidFill>
              </a:rPr>
              <a:t>Student</a:t>
            </a:r>
            <a:r>
              <a:rPr lang="en-US" sz="1800" cap="none" dirty="0">
                <a:solidFill>
                  <a:srgbClr val="002060"/>
                </a:solidFill>
              </a:rPr>
              <a:t> </a:t>
            </a:r>
            <a:r>
              <a:rPr lang="en-US" sz="1800" cap="none" dirty="0">
                <a:solidFill>
                  <a:schemeClr val="tx1"/>
                </a:solidFill>
              </a:rPr>
              <a:t>Details</a:t>
            </a:r>
            <a:br>
              <a:rPr lang="en-US" sz="1800" cap="none" dirty="0">
                <a:solidFill>
                  <a:schemeClr val="tx1"/>
                </a:solidFill>
              </a:rPr>
            </a:br>
            <a:br>
              <a:rPr lang="en-US" sz="1800" cap="none" dirty="0">
                <a:solidFill>
                  <a:schemeClr val="tx1"/>
                </a:solidFill>
              </a:rPr>
            </a:br>
            <a:r>
              <a:rPr lang="en-US" sz="1800" cap="none" dirty="0">
                <a:solidFill>
                  <a:schemeClr val="tx1"/>
                </a:solidFill>
              </a:rPr>
              <a:t>Name   				: Srikanth  Jammula</a:t>
            </a:r>
            <a:br>
              <a:rPr lang="en-US" sz="1800" cap="none" dirty="0">
                <a:solidFill>
                  <a:schemeClr val="tx1"/>
                </a:solidFill>
              </a:rPr>
            </a:br>
            <a:r>
              <a:rPr lang="en-US" sz="1800" cap="none" dirty="0" err="1">
                <a:solidFill>
                  <a:schemeClr val="tx1"/>
                </a:solidFill>
              </a:rPr>
              <a:t>SkillsBuild</a:t>
            </a:r>
            <a:r>
              <a:rPr lang="en-US" sz="1800" cap="none" dirty="0">
                <a:solidFill>
                  <a:schemeClr val="tx1"/>
                </a:solidFill>
              </a:rPr>
              <a:t> Email ID	: srikanthjam21@gmail.com</a:t>
            </a:r>
            <a:br>
              <a:rPr lang="en-US" sz="1800" cap="none" dirty="0">
                <a:solidFill>
                  <a:schemeClr val="tx1"/>
                </a:solidFill>
              </a:rPr>
            </a:br>
            <a:r>
              <a:rPr lang="en-US" sz="1800" cap="none" dirty="0">
                <a:solidFill>
                  <a:schemeClr val="tx1"/>
                </a:solidFill>
              </a:rPr>
              <a:t>College Name			: </a:t>
            </a:r>
            <a:r>
              <a:rPr lang="en-US" sz="1800" cap="none" dirty="0" err="1">
                <a:solidFill>
                  <a:schemeClr val="tx1"/>
                </a:solidFill>
              </a:rPr>
              <a:t>Madanapalli</a:t>
            </a:r>
            <a:r>
              <a:rPr lang="en-US" sz="1800" cap="none" dirty="0">
                <a:solidFill>
                  <a:schemeClr val="tx1"/>
                </a:solidFill>
              </a:rPr>
              <a:t> Institute of Technology and Science 										</a:t>
            </a:r>
            <a:endParaRPr lang="en-US" sz="1800" dirty="0">
              <a:solidFill>
                <a:schemeClr val="tx1"/>
              </a:solidFill>
            </a:endParaRPr>
          </a:p>
          <a:p>
            <a:pPr marL="0" indent="0">
              <a:buNone/>
            </a:pPr>
            <a:r>
              <a:rPr lang="en-US" sz="1800" cap="none" dirty="0">
                <a:solidFill>
                  <a:schemeClr val="tx1"/>
                </a:solidFill>
              </a:rPr>
              <a:t>College State			: Andhra Pradesh</a:t>
            </a:r>
            <a:br>
              <a:rPr lang="en-US" sz="1800" cap="none" dirty="0">
                <a:solidFill>
                  <a:schemeClr val="tx1"/>
                </a:solidFill>
              </a:rPr>
            </a:br>
            <a:r>
              <a:rPr lang="en-US" sz="1800" cap="none" dirty="0">
                <a:solidFill>
                  <a:schemeClr val="tx1"/>
                </a:solidFill>
              </a:rPr>
              <a:t>Internship Domain &amp; Internship Start &amp; End date : Artificial Intelligence &amp; 12-June-2023 to 17-July-2023</a:t>
            </a:r>
            <a:endParaRPr lang="en-GB" dirty="0"/>
          </a:p>
        </p:txBody>
      </p:sp>
      <p:pic>
        <p:nvPicPr>
          <p:cNvPr id="8" name="Picture 7">
            <a:extLst>
              <a:ext uri="{FF2B5EF4-FFF2-40B4-BE49-F238E27FC236}">
                <a16:creationId xmlns:a16="http://schemas.microsoft.com/office/drawing/2014/main" id="{BF50441D-06A1-0626-5E9D-46A0F8CEE57C}"/>
              </a:ext>
            </a:extLst>
          </p:cNvPr>
          <p:cNvPicPr>
            <a:picLocks noChangeAspect="1"/>
          </p:cNvPicPr>
          <p:nvPr/>
        </p:nvPicPr>
        <p:blipFill rotWithShape="1">
          <a:blip r:embed="rId2"/>
          <a:srcRect l="-35006" t="76412" r="101683" b="-8515"/>
          <a:stretch/>
        </p:blipFill>
        <p:spPr>
          <a:xfrm>
            <a:off x="5053781" y="3677265"/>
            <a:ext cx="1720645" cy="2094270"/>
          </a:xfrm>
          <a:prstGeom prst="rect">
            <a:avLst/>
          </a:prstGeom>
        </p:spPr>
      </p:pic>
      <p:pic>
        <p:nvPicPr>
          <p:cNvPr id="12" name="Picture 11">
            <a:extLst>
              <a:ext uri="{FF2B5EF4-FFF2-40B4-BE49-F238E27FC236}">
                <a16:creationId xmlns:a16="http://schemas.microsoft.com/office/drawing/2014/main" id="{EA6AB90F-A14B-7F39-DFF0-D6CD35B786BE}"/>
              </a:ext>
            </a:extLst>
          </p:cNvPr>
          <p:cNvPicPr>
            <a:picLocks noChangeAspect="1"/>
          </p:cNvPicPr>
          <p:nvPr/>
        </p:nvPicPr>
        <p:blipFill rotWithShape="1">
          <a:blip r:embed="rId2"/>
          <a:srcRect l="29817" t="51899" r="36861" b="17563"/>
          <a:stretch/>
        </p:blipFill>
        <p:spPr>
          <a:xfrm>
            <a:off x="8490154" y="1666568"/>
            <a:ext cx="1720646" cy="2094270"/>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1" y="493812"/>
            <a:ext cx="11029616" cy="1188720"/>
          </a:xfrm>
        </p:spPr>
        <p:txBody>
          <a:bodyPr anchor="ctr"/>
          <a:lstStyle/>
          <a:p>
            <a:r>
              <a:rPr lang="en-GB"/>
              <a:t>MODELLING</a:t>
            </a:r>
            <a:endParaRPr lang="en-US"/>
          </a:p>
        </p:txBody>
      </p:sp>
      <p:pic>
        <p:nvPicPr>
          <p:cNvPr id="3" name="Content Placeholder 2">
            <a:extLst>
              <a:ext uri="{FF2B5EF4-FFF2-40B4-BE49-F238E27FC236}">
                <a16:creationId xmlns:a16="http://schemas.microsoft.com/office/drawing/2014/main" id="{8DC19F59-55E5-EB0F-8F15-D4D97DE56DB5}"/>
              </a:ext>
            </a:extLst>
          </p:cNvPr>
          <p:cNvPicPr>
            <a:picLocks noGrp="1" noChangeAspect="1"/>
          </p:cNvPicPr>
          <p:nvPr>
            <p:ph idx="1"/>
          </p:nvPr>
        </p:nvPicPr>
        <p:blipFill>
          <a:blip r:embed="rId2"/>
          <a:stretch>
            <a:fillRect/>
          </a:stretch>
        </p:blipFill>
        <p:spPr>
          <a:xfrm>
            <a:off x="958972" y="2196783"/>
            <a:ext cx="9258055" cy="3633787"/>
          </a:xfrm>
          <a:prstGeom prst="rect">
            <a:avLst/>
          </a:prstGeom>
        </p:spPr>
      </p:pic>
    </p:spTree>
    <p:extLst>
      <p:ext uri="{BB962C8B-B14F-4D97-AF65-F5344CB8AC3E}">
        <p14:creationId xmlns:p14="http://schemas.microsoft.com/office/powerpoint/2010/main" val="33123464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1" y="493812"/>
            <a:ext cx="11029616" cy="1188720"/>
          </a:xfrm>
        </p:spPr>
        <p:txBody>
          <a:bodyPr anchor="ctr"/>
          <a:lstStyle/>
          <a:p>
            <a:r>
              <a:rPr lang="en-GB"/>
              <a:t>MODELLING</a:t>
            </a:r>
            <a:endParaRPr lang="en-US"/>
          </a:p>
        </p:txBody>
      </p:sp>
      <p:pic>
        <p:nvPicPr>
          <p:cNvPr id="3" name="Content Placeholder 2">
            <a:extLst>
              <a:ext uri="{FF2B5EF4-FFF2-40B4-BE49-F238E27FC236}">
                <a16:creationId xmlns:a16="http://schemas.microsoft.com/office/drawing/2014/main" id="{F334404D-204C-42F2-1A56-FAC38ABA4F24}"/>
              </a:ext>
            </a:extLst>
          </p:cNvPr>
          <p:cNvPicPr>
            <a:picLocks noGrp="1" noChangeAspect="1"/>
          </p:cNvPicPr>
          <p:nvPr>
            <p:ph idx="1"/>
          </p:nvPr>
        </p:nvPicPr>
        <p:blipFill>
          <a:blip r:embed="rId2"/>
          <a:stretch>
            <a:fillRect/>
          </a:stretch>
        </p:blipFill>
        <p:spPr>
          <a:xfrm>
            <a:off x="840792" y="2512394"/>
            <a:ext cx="10510415" cy="3292125"/>
          </a:xfrm>
          <a:prstGeom prst="rect">
            <a:avLst/>
          </a:prstGeom>
        </p:spPr>
      </p:pic>
    </p:spTree>
    <p:extLst>
      <p:ext uri="{BB962C8B-B14F-4D97-AF65-F5344CB8AC3E}">
        <p14:creationId xmlns:p14="http://schemas.microsoft.com/office/powerpoint/2010/main" val="689158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1" y="493812"/>
            <a:ext cx="11029616" cy="1188720"/>
          </a:xfrm>
        </p:spPr>
        <p:txBody>
          <a:bodyPr anchor="ctr"/>
          <a:lstStyle/>
          <a:p>
            <a:r>
              <a:rPr lang="en-GB"/>
              <a:t>MODELLING</a:t>
            </a:r>
            <a:endParaRPr lang="en-US"/>
          </a:p>
        </p:txBody>
      </p:sp>
      <p:pic>
        <p:nvPicPr>
          <p:cNvPr id="5" name="Content Placeholder 4">
            <a:extLst>
              <a:ext uri="{FF2B5EF4-FFF2-40B4-BE49-F238E27FC236}">
                <a16:creationId xmlns:a16="http://schemas.microsoft.com/office/drawing/2014/main" id="{AD9DB2CD-FE3F-B015-CF5D-84B6B83B71F1}"/>
              </a:ext>
            </a:extLst>
          </p:cNvPr>
          <p:cNvPicPr>
            <a:picLocks noGrp="1" noChangeAspect="1"/>
          </p:cNvPicPr>
          <p:nvPr>
            <p:ph idx="1"/>
          </p:nvPr>
        </p:nvPicPr>
        <p:blipFill>
          <a:blip r:embed="rId2"/>
          <a:stretch>
            <a:fillRect/>
          </a:stretch>
        </p:blipFill>
        <p:spPr>
          <a:xfrm>
            <a:off x="955040" y="2326323"/>
            <a:ext cx="10038080" cy="3633787"/>
          </a:xfrm>
        </p:spPr>
      </p:pic>
    </p:spTree>
    <p:extLst>
      <p:ext uri="{BB962C8B-B14F-4D97-AF65-F5344CB8AC3E}">
        <p14:creationId xmlns:p14="http://schemas.microsoft.com/office/powerpoint/2010/main" val="3714511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1" y="493812"/>
            <a:ext cx="11029616" cy="1188720"/>
          </a:xfrm>
        </p:spPr>
        <p:txBody>
          <a:bodyPr anchor="ctr"/>
          <a:lstStyle/>
          <a:p>
            <a:r>
              <a:rPr lang="en-GB"/>
              <a:t>MODELLING</a:t>
            </a:r>
            <a:endParaRPr lang="en-US"/>
          </a:p>
        </p:txBody>
      </p:sp>
      <p:pic>
        <p:nvPicPr>
          <p:cNvPr id="5" name="Content Placeholder 4">
            <a:extLst>
              <a:ext uri="{FF2B5EF4-FFF2-40B4-BE49-F238E27FC236}">
                <a16:creationId xmlns:a16="http://schemas.microsoft.com/office/drawing/2014/main" id="{03CDFA9B-DCE0-D413-E9D7-6ECCF58AEEBA}"/>
              </a:ext>
            </a:extLst>
          </p:cNvPr>
          <p:cNvPicPr>
            <a:picLocks noGrp="1" noChangeAspect="1"/>
          </p:cNvPicPr>
          <p:nvPr>
            <p:ph idx="1"/>
          </p:nvPr>
        </p:nvPicPr>
        <p:blipFill>
          <a:blip r:embed="rId2"/>
          <a:stretch>
            <a:fillRect/>
          </a:stretch>
        </p:blipFill>
        <p:spPr>
          <a:xfrm>
            <a:off x="1161783" y="2341563"/>
            <a:ext cx="9868433" cy="3633787"/>
          </a:xfrm>
        </p:spPr>
      </p:pic>
    </p:spTree>
    <p:extLst>
      <p:ext uri="{BB962C8B-B14F-4D97-AF65-F5344CB8AC3E}">
        <p14:creationId xmlns:p14="http://schemas.microsoft.com/office/powerpoint/2010/main" val="2757176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1" y="493812"/>
            <a:ext cx="11029616" cy="1188720"/>
          </a:xfrm>
        </p:spPr>
        <p:txBody>
          <a:bodyPr anchor="ctr"/>
          <a:lstStyle/>
          <a:p>
            <a:r>
              <a:rPr lang="en-GB"/>
              <a:t>MODELLING</a:t>
            </a:r>
            <a:endParaRPr lang="en-US"/>
          </a:p>
        </p:txBody>
      </p:sp>
      <p:pic>
        <p:nvPicPr>
          <p:cNvPr id="5" name="Content Placeholder 4">
            <a:extLst>
              <a:ext uri="{FF2B5EF4-FFF2-40B4-BE49-F238E27FC236}">
                <a16:creationId xmlns:a16="http://schemas.microsoft.com/office/drawing/2014/main" id="{EB6B826E-EEF3-395B-7474-AAFFFABD47EC}"/>
              </a:ext>
            </a:extLst>
          </p:cNvPr>
          <p:cNvPicPr>
            <a:picLocks noGrp="1" noChangeAspect="1"/>
          </p:cNvPicPr>
          <p:nvPr>
            <p:ph idx="1"/>
          </p:nvPr>
        </p:nvPicPr>
        <p:blipFill>
          <a:blip r:embed="rId2"/>
          <a:stretch>
            <a:fillRect/>
          </a:stretch>
        </p:blipFill>
        <p:spPr>
          <a:xfrm>
            <a:off x="0" y="1336788"/>
            <a:ext cx="12070080" cy="1010377"/>
          </a:xfrm>
        </p:spPr>
      </p:pic>
      <p:pic>
        <p:nvPicPr>
          <p:cNvPr id="9" name="Picture 8">
            <a:extLst>
              <a:ext uri="{FF2B5EF4-FFF2-40B4-BE49-F238E27FC236}">
                <a16:creationId xmlns:a16="http://schemas.microsoft.com/office/drawing/2014/main" id="{4A54A2E5-EDC8-B67F-8FE1-BF25A81D950E}"/>
              </a:ext>
            </a:extLst>
          </p:cNvPr>
          <p:cNvPicPr>
            <a:picLocks noChangeAspect="1"/>
          </p:cNvPicPr>
          <p:nvPr/>
        </p:nvPicPr>
        <p:blipFill>
          <a:blip r:embed="rId3"/>
          <a:stretch>
            <a:fillRect/>
          </a:stretch>
        </p:blipFill>
        <p:spPr>
          <a:xfrm>
            <a:off x="-121920" y="2347165"/>
            <a:ext cx="12192000" cy="5618463"/>
          </a:xfrm>
          <a:prstGeom prst="rect">
            <a:avLst/>
          </a:prstGeom>
        </p:spPr>
      </p:pic>
    </p:spTree>
    <p:extLst>
      <p:ext uri="{BB962C8B-B14F-4D97-AF65-F5344CB8AC3E}">
        <p14:creationId xmlns:p14="http://schemas.microsoft.com/office/powerpoint/2010/main" val="520991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1" y="493812"/>
            <a:ext cx="11029616" cy="1188720"/>
          </a:xfrm>
        </p:spPr>
        <p:txBody>
          <a:bodyPr anchor="ctr"/>
          <a:lstStyle/>
          <a:p>
            <a:r>
              <a:rPr lang="en-US" dirty="0"/>
              <a:t> </a:t>
            </a:r>
          </a:p>
        </p:txBody>
      </p:sp>
      <p:pic>
        <p:nvPicPr>
          <p:cNvPr id="3" name="Content Placeholder 4">
            <a:extLst>
              <a:ext uri="{FF2B5EF4-FFF2-40B4-BE49-F238E27FC236}">
                <a16:creationId xmlns:a16="http://schemas.microsoft.com/office/drawing/2014/main" id="{D3DED81D-3327-0C5C-555A-D233BFEBCC15}"/>
              </a:ext>
            </a:extLst>
          </p:cNvPr>
          <p:cNvPicPr>
            <a:picLocks noChangeAspect="1"/>
          </p:cNvPicPr>
          <p:nvPr/>
        </p:nvPicPr>
        <p:blipFill>
          <a:blip r:embed="rId2"/>
          <a:stretch>
            <a:fillRect/>
          </a:stretch>
        </p:blipFill>
        <p:spPr>
          <a:xfrm>
            <a:off x="441483" y="1282447"/>
            <a:ext cx="11004234" cy="800169"/>
          </a:xfrm>
          <a:prstGeom prst="rect">
            <a:avLst/>
          </a:prstGeom>
        </p:spPr>
      </p:pic>
      <p:pic>
        <p:nvPicPr>
          <p:cNvPr id="13" name="Content Placeholder 12">
            <a:extLst>
              <a:ext uri="{FF2B5EF4-FFF2-40B4-BE49-F238E27FC236}">
                <a16:creationId xmlns:a16="http://schemas.microsoft.com/office/drawing/2014/main" id="{6141CB64-BC46-CBD7-4B45-3429C503F8EF}"/>
              </a:ext>
            </a:extLst>
          </p:cNvPr>
          <p:cNvPicPr>
            <a:picLocks noGrp="1" noChangeAspect="1"/>
          </p:cNvPicPr>
          <p:nvPr>
            <p:ph idx="1"/>
          </p:nvPr>
        </p:nvPicPr>
        <p:blipFill>
          <a:blip r:embed="rId3"/>
          <a:stretch>
            <a:fillRect/>
          </a:stretch>
        </p:blipFill>
        <p:spPr>
          <a:xfrm>
            <a:off x="441483" y="2204536"/>
            <a:ext cx="4699477" cy="4699477"/>
          </a:xfrm>
        </p:spPr>
      </p:pic>
    </p:spTree>
    <p:extLst>
      <p:ext uri="{BB962C8B-B14F-4D97-AF65-F5344CB8AC3E}">
        <p14:creationId xmlns:p14="http://schemas.microsoft.com/office/powerpoint/2010/main" val="744775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1" y="493812"/>
            <a:ext cx="11029616" cy="1188720"/>
          </a:xfrm>
        </p:spPr>
        <p:txBody>
          <a:bodyPr anchor="ctr"/>
          <a:lstStyle/>
          <a:p>
            <a:r>
              <a:rPr lang="en-GB"/>
              <a:t>MODELLING</a:t>
            </a:r>
            <a:endParaRPr lang="en-US"/>
          </a:p>
        </p:txBody>
      </p:sp>
      <p:pic>
        <p:nvPicPr>
          <p:cNvPr id="3" name="Content Placeholder 2">
            <a:extLst>
              <a:ext uri="{FF2B5EF4-FFF2-40B4-BE49-F238E27FC236}">
                <a16:creationId xmlns:a16="http://schemas.microsoft.com/office/drawing/2014/main" id="{6387F209-CF86-061E-11DD-94FEFAFCA00B}"/>
              </a:ext>
            </a:extLst>
          </p:cNvPr>
          <p:cNvPicPr>
            <a:picLocks noGrp="1" noChangeAspect="1"/>
          </p:cNvPicPr>
          <p:nvPr>
            <p:ph idx="1"/>
          </p:nvPr>
        </p:nvPicPr>
        <p:blipFill>
          <a:blip r:embed="rId2"/>
          <a:stretch>
            <a:fillRect/>
          </a:stretch>
        </p:blipFill>
        <p:spPr>
          <a:xfrm>
            <a:off x="502549" y="645556"/>
            <a:ext cx="8565622" cy="1844200"/>
          </a:xfrm>
          <a:prstGeom prst="rect">
            <a:avLst/>
          </a:prstGeom>
        </p:spPr>
      </p:pic>
      <p:pic>
        <p:nvPicPr>
          <p:cNvPr id="7" name="Picture 6">
            <a:extLst>
              <a:ext uri="{FF2B5EF4-FFF2-40B4-BE49-F238E27FC236}">
                <a16:creationId xmlns:a16="http://schemas.microsoft.com/office/drawing/2014/main" id="{5B3C13D5-420A-9C85-7ED7-221A84DED911}"/>
              </a:ext>
            </a:extLst>
          </p:cNvPr>
          <p:cNvPicPr>
            <a:picLocks noChangeAspect="1"/>
          </p:cNvPicPr>
          <p:nvPr/>
        </p:nvPicPr>
        <p:blipFill rotWithShape="1">
          <a:blip r:embed="rId3"/>
          <a:srcRect l="29684" t="-5597" r="-4767" b="5597"/>
          <a:stretch/>
        </p:blipFill>
        <p:spPr>
          <a:xfrm>
            <a:off x="502549" y="2489756"/>
            <a:ext cx="9154160" cy="4191889"/>
          </a:xfrm>
          <a:prstGeom prst="rect">
            <a:avLst/>
          </a:prstGeom>
        </p:spPr>
      </p:pic>
    </p:spTree>
    <p:extLst>
      <p:ext uri="{BB962C8B-B14F-4D97-AF65-F5344CB8AC3E}">
        <p14:creationId xmlns:p14="http://schemas.microsoft.com/office/powerpoint/2010/main" val="420747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1" y="493812"/>
            <a:ext cx="11029616" cy="1188720"/>
          </a:xfrm>
        </p:spPr>
        <p:txBody>
          <a:bodyPr anchor="ctr"/>
          <a:lstStyle/>
          <a:p>
            <a:r>
              <a:rPr lang="en-GB"/>
              <a:t>MODELLING</a:t>
            </a:r>
            <a:endParaRPr lang="en-US"/>
          </a:p>
        </p:txBody>
      </p:sp>
      <p:pic>
        <p:nvPicPr>
          <p:cNvPr id="3" name="Content Placeholder 2">
            <a:extLst>
              <a:ext uri="{FF2B5EF4-FFF2-40B4-BE49-F238E27FC236}">
                <a16:creationId xmlns:a16="http://schemas.microsoft.com/office/drawing/2014/main" id="{EF88E666-27B6-BEA5-B5A8-B90EEDE04791}"/>
              </a:ext>
            </a:extLst>
          </p:cNvPr>
          <p:cNvPicPr>
            <a:picLocks noGrp="1" noChangeAspect="1"/>
          </p:cNvPicPr>
          <p:nvPr>
            <p:ph idx="1"/>
          </p:nvPr>
        </p:nvPicPr>
        <p:blipFill>
          <a:blip r:embed="rId2"/>
          <a:stretch>
            <a:fillRect/>
          </a:stretch>
        </p:blipFill>
        <p:spPr>
          <a:xfrm>
            <a:off x="154970" y="871694"/>
            <a:ext cx="11028620" cy="810838"/>
          </a:xfrm>
          <a:prstGeom prst="rect">
            <a:avLst/>
          </a:prstGeom>
        </p:spPr>
      </p:pic>
      <p:pic>
        <p:nvPicPr>
          <p:cNvPr id="6" name="Picture 5">
            <a:extLst>
              <a:ext uri="{FF2B5EF4-FFF2-40B4-BE49-F238E27FC236}">
                <a16:creationId xmlns:a16="http://schemas.microsoft.com/office/drawing/2014/main" id="{4F31AD5F-4C06-5DC6-90F2-F7EF58578534}"/>
              </a:ext>
            </a:extLst>
          </p:cNvPr>
          <p:cNvPicPr>
            <a:picLocks noChangeAspect="1"/>
          </p:cNvPicPr>
          <p:nvPr/>
        </p:nvPicPr>
        <p:blipFill rotWithShape="1">
          <a:blip r:embed="rId3"/>
          <a:srcRect l="3402" r="6373"/>
          <a:stretch/>
        </p:blipFill>
        <p:spPr>
          <a:xfrm>
            <a:off x="153974" y="1682532"/>
            <a:ext cx="11029616" cy="4434672"/>
          </a:xfrm>
          <a:prstGeom prst="rect">
            <a:avLst/>
          </a:prstGeom>
        </p:spPr>
      </p:pic>
    </p:spTree>
    <p:extLst>
      <p:ext uri="{BB962C8B-B14F-4D97-AF65-F5344CB8AC3E}">
        <p14:creationId xmlns:p14="http://schemas.microsoft.com/office/powerpoint/2010/main" val="514475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0521E-8CDB-1C7A-30A4-751DB7B8536E}"/>
              </a:ext>
            </a:extLst>
          </p:cNvPr>
          <p:cNvSpPr>
            <a:spLocks noGrp="1"/>
          </p:cNvSpPr>
          <p:nvPr>
            <p:ph type="title"/>
          </p:nvPr>
        </p:nvSpPr>
        <p:spPr/>
        <p:txBody>
          <a:bodyPr/>
          <a:lstStyle/>
          <a:p>
            <a:br>
              <a:rPr lang="en-IN" dirty="0"/>
            </a:br>
            <a:endParaRPr lang="en-IN" dirty="0"/>
          </a:p>
        </p:txBody>
      </p:sp>
      <p:pic>
        <p:nvPicPr>
          <p:cNvPr id="4" name="Content Placeholder 3">
            <a:extLst>
              <a:ext uri="{FF2B5EF4-FFF2-40B4-BE49-F238E27FC236}">
                <a16:creationId xmlns:a16="http://schemas.microsoft.com/office/drawing/2014/main" id="{7AD91629-388F-3FF5-A6FE-EA4C2BCA6110}"/>
              </a:ext>
            </a:extLst>
          </p:cNvPr>
          <p:cNvPicPr>
            <a:picLocks noGrp="1" noChangeAspect="1"/>
          </p:cNvPicPr>
          <p:nvPr>
            <p:ph idx="1"/>
          </p:nvPr>
        </p:nvPicPr>
        <p:blipFill>
          <a:blip r:embed="rId2"/>
          <a:stretch>
            <a:fillRect/>
          </a:stretch>
        </p:blipFill>
        <p:spPr>
          <a:xfrm>
            <a:off x="276225" y="1752862"/>
            <a:ext cx="11029950" cy="3612308"/>
          </a:xfrm>
          <a:prstGeom prst="rect">
            <a:avLst/>
          </a:prstGeom>
        </p:spPr>
      </p:pic>
    </p:spTree>
    <p:extLst>
      <p:ext uri="{BB962C8B-B14F-4D97-AF65-F5344CB8AC3E}">
        <p14:creationId xmlns:p14="http://schemas.microsoft.com/office/powerpoint/2010/main" val="33932126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1" y="493812"/>
            <a:ext cx="11029616" cy="1188720"/>
          </a:xfrm>
        </p:spPr>
        <p:txBody>
          <a:bodyPr anchor="ctr"/>
          <a:lstStyle/>
          <a:p>
            <a:r>
              <a:rPr lang="en-GB"/>
              <a:t>MODELLING</a:t>
            </a:r>
            <a:endParaRPr lang="en-US"/>
          </a:p>
        </p:txBody>
      </p:sp>
      <p:pic>
        <p:nvPicPr>
          <p:cNvPr id="5" name="Content Placeholder 4">
            <a:extLst>
              <a:ext uri="{FF2B5EF4-FFF2-40B4-BE49-F238E27FC236}">
                <a16:creationId xmlns:a16="http://schemas.microsoft.com/office/drawing/2014/main" id="{D4374C6E-C1A9-5CC9-954D-CC27D9CE865D}"/>
              </a:ext>
            </a:extLst>
          </p:cNvPr>
          <p:cNvPicPr>
            <a:picLocks noGrp="1" noChangeAspect="1"/>
          </p:cNvPicPr>
          <p:nvPr>
            <p:ph idx="1"/>
          </p:nvPr>
        </p:nvPicPr>
        <p:blipFill>
          <a:blip r:embed="rId2"/>
          <a:stretch>
            <a:fillRect/>
          </a:stretch>
        </p:blipFill>
        <p:spPr>
          <a:xfrm>
            <a:off x="405306" y="614363"/>
            <a:ext cx="11685094" cy="5749825"/>
          </a:xfrm>
        </p:spPr>
      </p:pic>
    </p:spTree>
    <p:extLst>
      <p:ext uri="{BB962C8B-B14F-4D97-AF65-F5344CB8AC3E}">
        <p14:creationId xmlns:p14="http://schemas.microsoft.com/office/powerpoint/2010/main" val="3369405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p:txBody>
          <a:bodyPr>
            <a:normAutofit/>
          </a:bodyPr>
          <a:lstStyle/>
          <a:p>
            <a:r>
              <a:rPr lang="en-GB" dirty="0"/>
              <a:t> 						Ai mental fitness tracker</a:t>
            </a:r>
            <a:br>
              <a:rPr lang="en-GB" dirty="0"/>
            </a:br>
            <a:endParaRPr lang="en-US" dirty="0"/>
          </a:p>
        </p:txBody>
      </p:sp>
      <p:pic>
        <p:nvPicPr>
          <p:cNvPr id="10" name="Content Placeholder 9">
            <a:extLst>
              <a:ext uri="{FF2B5EF4-FFF2-40B4-BE49-F238E27FC236}">
                <a16:creationId xmlns:a16="http://schemas.microsoft.com/office/drawing/2014/main" id="{A81B4D1E-6B3D-1BAA-6B98-4361D2741E84}"/>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3415530" y="2341563"/>
            <a:ext cx="5419931" cy="3633787"/>
          </a:xfrm>
        </p:spPr>
      </p:pic>
    </p:spTree>
    <p:extLst>
      <p:ext uri="{BB962C8B-B14F-4D97-AF65-F5344CB8AC3E}">
        <p14:creationId xmlns:p14="http://schemas.microsoft.com/office/powerpoint/2010/main" val="4428357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1" y="493812"/>
            <a:ext cx="11029616" cy="1188720"/>
          </a:xfrm>
        </p:spPr>
        <p:txBody>
          <a:bodyPr anchor="ctr"/>
          <a:lstStyle/>
          <a:p>
            <a:r>
              <a:rPr lang="en-GB"/>
              <a:t>MODELLING</a:t>
            </a:r>
            <a:endParaRPr lang="en-US"/>
          </a:p>
        </p:txBody>
      </p:sp>
      <p:pic>
        <p:nvPicPr>
          <p:cNvPr id="8" name="Content Placeholder 7">
            <a:extLst>
              <a:ext uri="{FF2B5EF4-FFF2-40B4-BE49-F238E27FC236}">
                <a16:creationId xmlns:a16="http://schemas.microsoft.com/office/drawing/2014/main" id="{FC880AA8-8132-3352-6043-B9C0CE44F698}"/>
              </a:ext>
            </a:extLst>
          </p:cNvPr>
          <p:cNvPicPr>
            <a:picLocks noGrp="1" noChangeAspect="1"/>
          </p:cNvPicPr>
          <p:nvPr>
            <p:ph idx="1"/>
          </p:nvPr>
        </p:nvPicPr>
        <p:blipFill>
          <a:blip r:embed="rId2"/>
          <a:stretch>
            <a:fillRect/>
          </a:stretch>
        </p:blipFill>
        <p:spPr>
          <a:xfrm>
            <a:off x="497840" y="1452880"/>
            <a:ext cx="9443665" cy="4734560"/>
          </a:xfrm>
        </p:spPr>
      </p:pic>
    </p:spTree>
    <p:extLst>
      <p:ext uri="{BB962C8B-B14F-4D97-AF65-F5344CB8AC3E}">
        <p14:creationId xmlns:p14="http://schemas.microsoft.com/office/powerpoint/2010/main" val="3419567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BC9BF-52AE-801F-F158-7FAFA5ECEC5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FE7A665A-80B3-9B31-5F67-EAF3B9A9BB67}"/>
              </a:ext>
            </a:extLst>
          </p:cNvPr>
          <p:cNvPicPr>
            <a:picLocks noGrp="1" noChangeAspect="1"/>
          </p:cNvPicPr>
          <p:nvPr>
            <p:ph idx="1"/>
          </p:nvPr>
        </p:nvPicPr>
        <p:blipFill>
          <a:blip r:embed="rId2"/>
          <a:stretch>
            <a:fillRect/>
          </a:stretch>
        </p:blipFill>
        <p:spPr>
          <a:xfrm>
            <a:off x="499745" y="702156"/>
            <a:ext cx="11029950" cy="2234571"/>
          </a:xfrm>
        </p:spPr>
      </p:pic>
      <p:pic>
        <p:nvPicPr>
          <p:cNvPr id="7" name="Picture 6">
            <a:extLst>
              <a:ext uri="{FF2B5EF4-FFF2-40B4-BE49-F238E27FC236}">
                <a16:creationId xmlns:a16="http://schemas.microsoft.com/office/drawing/2014/main" id="{19B89309-EBDE-AF4E-CCCB-B880A3E3B577}"/>
              </a:ext>
            </a:extLst>
          </p:cNvPr>
          <p:cNvPicPr>
            <a:picLocks noChangeAspect="1"/>
          </p:cNvPicPr>
          <p:nvPr/>
        </p:nvPicPr>
        <p:blipFill rotWithShape="1">
          <a:blip r:embed="rId3"/>
          <a:srcRect r="1139"/>
          <a:stretch/>
        </p:blipFill>
        <p:spPr>
          <a:xfrm>
            <a:off x="499746" y="2880847"/>
            <a:ext cx="11029616" cy="3817951"/>
          </a:xfrm>
          <a:prstGeom prst="rect">
            <a:avLst/>
          </a:prstGeom>
        </p:spPr>
      </p:pic>
    </p:spTree>
    <p:extLst>
      <p:ext uri="{BB962C8B-B14F-4D97-AF65-F5344CB8AC3E}">
        <p14:creationId xmlns:p14="http://schemas.microsoft.com/office/powerpoint/2010/main" val="40337806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94AAA-74CB-BBEA-4948-E2BD65F34934}"/>
              </a:ext>
            </a:extLst>
          </p:cNvPr>
          <p:cNvSpPr>
            <a:spLocks noGrp="1"/>
          </p:cNvSpPr>
          <p:nvPr>
            <p:ph type="title"/>
          </p:nvPr>
        </p:nvSpPr>
        <p:spPr/>
        <p:txBody>
          <a:bodyPr/>
          <a:lstStyle/>
          <a:p>
            <a:br>
              <a:rPr lang="en-IN" dirty="0"/>
            </a:br>
            <a:endParaRPr lang="en-IN" dirty="0"/>
          </a:p>
        </p:txBody>
      </p:sp>
      <p:pic>
        <p:nvPicPr>
          <p:cNvPr id="5" name="Content Placeholder 4">
            <a:extLst>
              <a:ext uri="{FF2B5EF4-FFF2-40B4-BE49-F238E27FC236}">
                <a16:creationId xmlns:a16="http://schemas.microsoft.com/office/drawing/2014/main" id="{887124A2-5766-63ED-AC52-F85CE3E5FC8E}"/>
              </a:ext>
            </a:extLst>
          </p:cNvPr>
          <p:cNvPicPr>
            <a:picLocks noGrp="1" noChangeAspect="1"/>
          </p:cNvPicPr>
          <p:nvPr>
            <p:ph idx="1"/>
          </p:nvPr>
        </p:nvPicPr>
        <p:blipFill>
          <a:blip r:embed="rId2"/>
          <a:stretch>
            <a:fillRect/>
          </a:stretch>
        </p:blipFill>
        <p:spPr>
          <a:xfrm>
            <a:off x="2390931" y="2087563"/>
            <a:ext cx="6109657" cy="3633787"/>
          </a:xfrm>
        </p:spPr>
      </p:pic>
    </p:spTree>
    <p:extLst>
      <p:ext uri="{BB962C8B-B14F-4D97-AF65-F5344CB8AC3E}">
        <p14:creationId xmlns:p14="http://schemas.microsoft.com/office/powerpoint/2010/main" val="33616091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9525E-B160-27E9-5844-29156F351718}"/>
              </a:ext>
            </a:extLst>
          </p:cNvPr>
          <p:cNvSpPr>
            <a:spLocks noGrp="1"/>
          </p:cNvSpPr>
          <p:nvPr>
            <p:ph type="title"/>
          </p:nvPr>
        </p:nvSpPr>
        <p:spPr/>
        <p:txBody>
          <a:bodyPr/>
          <a:lstStyle/>
          <a:p>
            <a:r>
              <a:rPr lang="en-IN" dirty="0"/>
              <a:t>RESULTS</a:t>
            </a:r>
            <a:br>
              <a:rPr lang="en-IN" dirty="0"/>
            </a:br>
            <a:endParaRPr lang="en-IN" dirty="0"/>
          </a:p>
        </p:txBody>
      </p:sp>
      <p:pic>
        <p:nvPicPr>
          <p:cNvPr id="5" name="Content Placeholder 4">
            <a:extLst>
              <a:ext uri="{FF2B5EF4-FFF2-40B4-BE49-F238E27FC236}">
                <a16:creationId xmlns:a16="http://schemas.microsoft.com/office/drawing/2014/main" id="{D74D2F59-EE53-64D0-B692-75C6AAC18713}"/>
              </a:ext>
            </a:extLst>
          </p:cNvPr>
          <p:cNvPicPr>
            <a:picLocks noGrp="1" noChangeAspect="1"/>
          </p:cNvPicPr>
          <p:nvPr>
            <p:ph idx="1"/>
          </p:nvPr>
        </p:nvPicPr>
        <p:blipFill>
          <a:blip r:embed="rId2"/>
          <a:stretch>
            <a:fillRect/>
          </a:stretch>
        </p:blipFill>
        <p:spPr>
          <a:xfrm>
            <a:off x="685800" y="2100421"/>
            <a:ext cx="10477500" cy="4394517"/>
          </a:xfrm>
        </p:spPr>
      </p:pic>
    </p:spTree>
    <p:extLst>
      <p:ext uri="{BB962C8B-B14F-4D97-AF65-F5344CB8AC3E}">
        <p14:creationId xmlns:p14="http://schemas.microsoft.com/office/powerpoint/2010/main" val="62683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8484-A5EA-7887-A221-3272C4F2C63B}"/>
              </a:ext>
            </a:extLst>
          </p:cNvPr>
          <p:cNvSpPr>
            <a:spLocks noGrp="1"/>
          </p:cNvSpPr>
          <p:nvPr>
            <p:ph type="title"/>
          </p:nvPr>
        </p:nvSpPr>
        <p:spPr/>
        <p:txBody>
          <a:bodyPr/>
          <a:lstStyle/>
          <a:p>
            <a:br>
              <a:rPr lang="en-IN" dirty="0"/>
            </a:br>
            <a:endParaRPr lang="en-IN" dirty="0"/>
          </a:p>
        </p:txBody>
      </p:sp>
      <p:pic>
        <p:nvPicPr>
          <p:cNvPr id="4" name="Content Placeholder 3">
            <a:extLst>
              <a:ext uri="{FF2B5EF4-FFF2-40B4-BE49-F238E27FC236}">
                <a16:creationId xmlns:a16="http://schemas.microsoft.com/office/drawing/2014/main" id="{BC8E1C40-E606-4C41-E95A-5E3E12B9B45F}"/>
              </a:ext>
            </a:extLst>
          </p:cNvPr>
          <p:cNvPicPr>
            <a:picLocks noGrp="1" noChangeAspect="1"/>
          </p:cNvPicPr>
          <p:nvPr>
            <p:ph idx="1"/>
          </p:nvPr>
        </p:nvPicPr>
        <p:blipFill>
          <a:blip r:embed="rId2"/>
          <a:stretch>
            <a:fillRect/>
          </a:stretch>
        </p:blipFill>
        <p:spPr>
          <a:xfrm>
            <a:off x="580858" y="2063596"/>
            <a:ext cx="11029950" cy="3514244"/>
          </a:xfrm>
          <a:prstGeom prst="rect">
            <a:avLst/>
          </a:prstGeom>
        </p:spPr>
      </p:pic>
    </p:spTree>
    <p:extLst>
      <p:ext uri="{BB962C8B-B14F-4D97-AF65-F5344CB8AC3E}">
        <p14:creationId xmlns:p14="http://schemas.microsoft.com/office/powerpoint/2010/main" val="3278400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1" y="493812"/>
            <a:ext cx="11029616" cy="1188720"/>
          </a:xfrm>
        </p:spPr>
        <p:txBody>
          <a:bodyPr anchor="ctr"/>
          <a:lstStyle/>
          <a:p>
            <a:r>
              <a:rPr lang="en-GB"/>
              <a:t>links</a:t>
            </a:r>
            <a:endParaRPr lang="en-US"/>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1" y="2074646"/>
            <a:ext cx="11029615" cy="3634486"/>
          </a:xfrm>
        </p:spPr>
        <p:txBody>
          <a:bodyPr/>
          <a:lstStyle/>
          <a:p>
            <a:r>
              <a:rPr lang="en-US" dirty="0">
                <a:hlinkClick r:id="rId2"/>
              </a:rPr>
              <a:t>https://colab.research.google.com/drive/1x25GIE_hiy-DTYTMgfrv1x9iqkoOJ6ZP?usp=drive_link</a:t>
            </a:r>
            <a:endParaRPr lang="en-US" dirty="0"/>
          </a:p>
          <a:p>
            <a:endParaRPr lang="en-US" dirty="0"/>
          </a:p>
        </p:txBody>
      </p:sp>
    </p:spTree>
    <p:extLst>
      <p:ext uri="{BB962C8B-B14F-4D97-AF65-F5344CB8AC3E}">
        <p14:creationId xmlns:p14="http://schemas.microsoft.com/office/powerpoint/2010/main" val="958589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p:txBody>
          <a:bodyPr anchor="ctr"/>
          <a:lstStyle/>
          <a:p>
            <a:r>
              <a:rPr lang="en-US"/>
              <a:t>AGENDA</a:t>
            </a:r>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2" y="1733691"/>
            <a:ext cx="11029615" cy="3634486"/>
          </a:xfrm>
        </p:spPr>
        <p:txBody>
          <a:bodyPr/>
          <a:lstStyle/>
          <a:p>
            <a:r>
              <a:rPr lang="en-US" dirty="0"/>
              <a:t>Import required libraries</a:t>
            </a:r>
          </a:p>
          <a:p>
            <a:r>
              <a:rPr lang="en-US" dirty="0"/>
              <a:t>Explore data</a:t>
            </a:r>
          </a:p>
          <a:p>
            <a:r>
              <a:rPr lang="en-US" dirty="0"/>
              <a:t>Merge the two data sets</a:t>
            </a:r>
          </a:p>
          <a:p>
            <a:r>
              <a:rPr lang="en-US" dirty="0"/>
              <a:t>Data cleaning</a:t>
            </a:r>
          </a:p>
          <a:p>
            <a:r>
              <a:rPr lang="en-US" dirty="0"/>
              <a:t>Data visualization</a:t>
            </a:r>
          </a:p>
          <a:p>
            <a:r>
              <a:rPr lang="en-US" dirty="0"/>
              <a:t>Split data</a:t>
            </a:r>
          </a:p>
          <a:p>
            <a:r>
              <a:rPr lang="en-US" dirty="0"/>
              <a:t>Model training</a:t>
            </a:r>
          </a:p>
          <a:p>
            <a:r>
              <a:rPr lang="en-US" dirty="0"/>
              <a:t>Linear Regression</a:t>
            </a:r>
          </a:p>
        </p:txBody>
      </p:sp>
    </p:spTree>
    <p:extLst>
      <p:ext uri="{BB962C8B-B14F-4D97-AF65-F5344CB8AC3E}">
        <p14:creationId xmlns:p14="http://schemas.microsoft.com/office/powerpoint/2010/main" val="2116825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p:txBody>
          <a:bodyPr anchor="ctr"/>
          <a:lstStyle/>
          <a:p>
            <a:r>
              <a:rPr lang="en-US"/>
              <a:t>PROJECT  OVERVIEW</a:t>
            </a:r>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p:txBody>
          <a:bodyPr/>
          <a:lstStyle/>
          <a:p>
            <a:r>
              <a:rPr lang="en-US" dirty="0"/>
              <a:t>Designed to help </a:t>
            </a:r>
            <a:r>
              <a:rPr lang="en-US" dirty="0" err="1"/>
              <a:t>veterans,reservists</a:t>
            </a:r>
            <a:r>
              <a:rPr lang="en-US" dirty="0"/>
              <a:t> and other service members better understand and boost their mental fitness and overall well-being.</a:t>
            </a:r>
          </a:p>
          <a:p>
            <a:r>
              <a:rPr lang="en-US" dirty="0"/>
              <a:t>It can predict with 70 to 80% accuracy whether someone is at risk of having a mental disorder and helps them find the appropriate help.</a:t>
            </a:r>
          </a:p>
        </p:txBody>
      </p:sp>
    </p:spTree>
    <p:extLst>
      <p:ext uri="{BB962C8B-B14F-4D97-AF65-F5344CB8AC3E}">
        <p14:creationId xmlns:p14="http://schemas.microsoft.com/office/powerpoint/2010/main" val="584653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p:txBody>
          <a:bodyPr anchor="ctr"/>
          <a:lstStyle/>
          <a:p>
            <a:r>
              <a:rPr lang="en-US" sz="2800"/>
              <a:t>WHO ARE THE END USERS of this project?</a:t>
            </a:r>
            <a:endParaRPr lang="en-US"/>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p:txBody>
          <a:bodyPr>
            <a:normAutofit fontScale="92500" lnSpcReduction="10000"/>
          </a:bodyPr>
          <a:lstStyle/>
          <a:p>
            <a:r>
              <a:rPr lang="en-US" dirty="0"/>
              <a:t>Individuals: Mental fitness trackers can be designed for individual users who are interested in monitoring and improving their mental well-being. These individuals may be seeking ways to track their mood, stress levels, sleep patterns, or other psychological factors.</a:t>
            </a:r>
          </a:p>
          <a:p>
            <a:r>
              <a:rPr lang="en-US" dirty="0"/>
              <a:t>Mental Health Professionals: Mental fitness trackers can be utilized by mental health professionals, such as psychologists, therapists, or counselors.</a:t>
            </a:r>
          </a:p>
          <a:p>
            <a:r>
              <a:rPr lang="en-US" dirty="0"/>
              <a:t>Corporate Organizations: Some mental fitness trackers may be aimed at the corporate sector, where employers provide them to their employees as a part of workplace wellness programs. </a:t>
            </a:r>
          </a:p>
          <a:p>
            <a:r>
              <a:rPr lang="en-US" dirty="0"/>
              <a:t>Researchers: Mental fitness trackers can be used by researchers in the field of psychology or mental health to gather data and conduct studies.</a:t>
            </a:r>
          </a:p>
          <a:p>
            <a:r>
              <a:rPr lang="en-US" dirty="0"/>
              <a:t> Educational Institutions: Mental fitness trackers can also be used in educational settings, such as schools or universities, to help students monitor their mental well-being and provide resources for stress management, mindfulness, or other mental health interventions.</a:t>
            </a:r>
          </a:p>
        </p:txBody>
      </p:sp>
    </p:spTree>
    <p:extLst>
      <p:ext uri="{BB962C8B-B14F-4D97-AF65-F5344CB8AC3E}">
        <p14:creationId xmlns:p14="http://schemas.microsoft.com/office/powerpoint/2010/main" val="72854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1" y="464315"/>
            <a:ext cx="11029616" cy="1188720"/>
          </a:xfrm>
        </p:spPr>
        <p:txBody>
          <a:bodyPr anchor="ctr"/>
          <a:lstStyle/>
          <a:p>
            <a:br>
              <a:rPr lang="en-US" sz="2800" dirty="0"/>
            </a:br>
            <a:r>
              <a:rPr lang="en-US" sz="2800" dirty="0"/>
              <a:t> SOLUTION AND ITS VALUE PROPOSITION</a:t>
            </a:r>
            <a:endParaRPr lang="en-US" dirty="0"/>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245807" y="2074646"/>
            <a:ext cx="11365000" cy="4542464"/>
          </a:xfrm>
        </p:spPr>
        <p:txBody>
          <a:bodyPr>
            <a:normAutofit/>
          </a:bodyPr>
          <a:lstStyle/>
          <a:p>
            <a:r>
              <a:rPr lang="en-US" dirty="0"/>
              <a:t>Personalized Support: Our AI mental fitness tracker analyzes user data. By understanding individual needs, it offers tailored support that addresses specific mental health concerns and promotes overall well-being.</a:t>
            </a:r>
          </a:p>
          <a:p>
            <a:r>
              <a:rPr lang="en-US" dirty="0"/>
              <a:t>Early Detection and Prevention: Through advanced AI algorithms, our tracker can identify patterns and anomalies in user data, enabling early detection of potential mental health issues. our solution helps prevent the escalation of mental health problems, improving outcomes and reducing suffering.</a:t>
            </a:r>
          </a:p>
          <a:p>
            <a:r>
              <a:rPr lang="en-US" dirty="0"/>
              <a:t>Personalized Interventions: Leveraging AI capabilities, our tracker offers personalized interventions based on individual needs. Whether it's guided meditation exercises, stress reduction techniques, or cognitive behavioral therapy exercises, our solution provides users with effective tools and strategies to address their specific challenges, enhancing their mental well-being.</a:t>
            </a:r>
          </a:p>
          <a:p>
            <a:r>
              <a:rPr lang="en-US" dirty="0"/>
              <a:t>The value our AI mental fitness tracker brings is multifaceted. It empowers individuals to take control of their mental health by offering personalized support and interventions. It helps in the early detection and prevention of mental health issues, potentially saving lives and reducing healthcare costs.</a:t>
            </a:r>
          </a:p>
          <a:p>
            <a:endParaRPr lang="en-US" dirty="0"/>
          </a:p>
          <a:p>
            <a:endParaRPr lang="en-US" dirty="0"/>
          </a:p>
        </p:txBody>
      </p:sp>
    </p:spTree>
    <p:extLst>
      <p:ext uri="{BB962C8B-B14F-4D97-AF65-F5344CB8AC3E}">
        <p14:creationId xmlns:p14="http://schemas.microsoft.com/office/powerpoint/2010/main" val="2076851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1" y="493812"/>
            <a:ext cx="11029616" cy="1188720"/>
          </a:xfrm>
        </p:spPr>
        <p:txBody>
          <a:bodyPr anchor="ctr"/>
          <a:lstStyle/>
          <a:p>
            <a:r>
              <a:rPr lang="en-US" dirty="0"/>
              <a:t>project </a:t>
            </a:r>
            <a:r>
              <a:rPr lang="en-US" dirty="0" err="1"/>
              <a:t>customizATION</a:t>
            </a:r>
            <a:endParaRPr lang="en-US" dirty="0"/>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1" y="2074646"/>
            <a:ext cx="11029615" cy="3634486"/>
          </a:xfrm>
        </p:spPr>
        <p:txBody>
          <a:bodyPr/>
          <a:lstStyle/>
          <a:p>
            <a:r>
              <a:rPr lang="en-US" dirty="0"/>
              <a:t>Importing required libraries like </a:t>
            </a:r>
            <a:r>
              <a:rPr lang="en-US" dirty="0" err="1"/>
              <a:t>numpy,pandas,seaborn,matplotlib</a:t>
            </a:r>
            <a:r>
              <a:rPr lang="en-US" dirty="0"/>
              <a:t> &amp; </a:t>
            </a:r>
            <a:r>
              <a:rPr lang="en-US" dirty="0" err="1"/>
              <a:t>pyplot,plotly.express</a:t>
            </a:r>
            <a:endParaRPr lang="en-US" dirty="0"/>
          </a:p>
          <a:p>
            <a:r>
              <a:rPr lang="en-US" dirty="0"/>
              <a:t>Loading the data by copying the path of file &amp; Exploring data.</a:t>
            </a:r>
          </a:p>
          <a:p>
            <a:r>
              <a:rPr lang="en-US" dirty="0"/>
              <a:t>Merging the two data sets &amp; Data cleaning.</a:t>
            </a:r>
          </a:p>
          <a:p>
            <a:r>
              <a:rPr lang="en-US" dirty="0"/>
              <a:t>Data visualization through </a:t>
            </a:r>
            <a:r>
              <a:rPr lang="en-US" dirty="0" err="1"/>
              <a:t>heatmap,pairplot</a:t>
            </a:r>
            <a:r>
              <a:rPr lang="en-US" dirty="0"/>
              <a:t> &amp; </a:t>
            </a:r>
            <a:r>
              <a:rPr lang="en-US" dirty="0" err="1"/>
              <a:t>piechart</a:t>
            </a:r>
            <a:r>
              <a:rPr lang="en-US" dirty="0"/>
              <a:t>.</a:t>
            </a:r>
          </a:p>
          <a:p>
            <a:r>
              <a:rPr lang="en-US" dirty="0"/>
              <a:t>Splitting data and Model training.</a:t>
            </a:r>
          </a:p>
          <a:p>
            <a:r>
              <a:rPr lang="en-US" dirty="0"/>
              <a:t>Linear Regression Algorithm.</a:t>
            </a:r>
          </a:p>
          <a:p>
            <a:endParaRPr lang="en-US" dirty="0"/>
          </a:p>
        </p:txBody>
      </p:sp>
    </p:spTree>
    <p:extLst>
      <p:ext uri="{BB962C8B-B14F-4D97-AF65-F5344CB8AC3E}">
        <p14:creationId xmlns:p14="http://schemas.microsoft.com/office/powerpoint/2010/main" val="3657386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1" y="493812"/>
            <a:ext cx="11029616" cy="1188720"/>
          </a:xfrm>
        </p:spPr>
        <p:txBody>
          <a:bodyPr anchor="ctr"/>
          <a:lstStyle/>
          <a:p>
            <a:r>
              <a:rPr lang="en-GB"/>
              <a:t>MODELLING</a:t>
            </a:r>
            <a:endParaRPr lang="en-US"/>
          </a:p>
        </p:txBody>
      </p:sp>
      <p:pic>
        <p:nvPicPr>
          <p:cNvPr id="5" name="Content Placeholder 4">
            <a:extLst>
              <a:ext uri="{FF2B5EF4-FFF2-40B4-BE49-F238E27FC236}">
                <a16:creationId xmlns:a16="http://schemas.microsoft.com/office/drawing/2014/main" id="{2FB048FA-7587-5DD8-E674-F8EA2A956113}"/>
              </a:ext>
            </a:extLst>
          </p:cNvPr>
          <p:cNvPicPr>
            <a:picLocks noGrp="1" noChangeAspect="1"/>
          </p:cNvPicPr>
          <p:nvPr>
            <p:ph idx="1"/>
          </p:nvPr>
        </p:nvPicPr>
        <p:blipFill>
          <a:blip r:embed="rId2"/>
          <a:stretch>
            <a:fillRect/>
          </a:stretch>
        </p:blipFill>
        <p:spPr>
          <a:xfrm>
            <a:off x="451650" y="1780130"/>
            <a:ext cx="11438089" cy="4818790"/>
          </a:xfrm>
        </p:spPr>
      </p:pic>
    </p:spTree>
    <p:extLst>
      <p:ext uri="{BB962C8B-B14F-4D97-AF65-F5344CB8AC3E}">
        <p14:creationId xmlns:p14="http://schemas.microsoft.com/office/powerpoint/2010/main" val="3184081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flipV="1">
            <a:off x="581191" y="-690880"/>
            <a:ext cx="11029616" cy="45719"/>
          </a:xfrm>
        </p:spPr>
        <p:txBody>
          <a:bodyPr anchor="ctr">
            <a:normAutofit fontScale="90000"/>
          </a:bodyPr>
          <a:lstStyle/>
          <a:p>
            <a:endParaRPr lang="en-US" dirty="0"/>
          </a:p>
        </p:txBody>
      </p:sp>
      <p:pic>
        <p:nvPicPr>
          <p:cNvPr id="7" name="Content Placeholder 6">
            <a:extLst>
              <a:ext uri="{FF2B5EF4-FFF2-40B4-BE49-F238E27FC236}">
                <a16:creationId xmlns:a16="http://schemas.microsoft.com/office/drawing/2014/main" id="{8724EB0B-8DDA-1CB5-C9EF-5E55104D3FBD}"/>
              </a:ext>
            </a:extLst>
          </p:cNvPr>
          <p:cNvPicPr>
            <a:picLocks noGrp="1" noChangeAspect="1"/>
          </p:cNvPicPr>
          <p:nvPr>
            <p:ph idx="1"/>
          </p:nvPr>
        </p:nvPicPr>
        <p:blipFill>
          <a:blip r:embed="rId2"/>
          <a:stretch>
            <a:fillRect/>
          </a:stretch>
        </p:blipFill>
        <p:spPr>
          <a:xfrm>
            <a:off x="885665" y="1571943"/>
            <a:ext cx="9968549" cy="4821239"/>
          </a:xfrm>
        </p:spPr>
      </p:pic>
    </p:spTree>
    <p:extLst>
      <p:ext uri="{BB962C8B-B14F-4D97-AF65-F5344CB8AC3E}">
        <p14:creationId xmlns:p14="http://schemas.microsoft.com/office/powerpoint/2010/main" val="1057463436"/>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IBM template.pptx" id="{DD7D02DF-74B2-BE46-8E60-C19E1E020CC7}" vid="{4A44C851-0219-434E-AA92-1FCB39E6E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1E7CA09-9778-4414-AE97-8064B12DA30E}">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D289AE2-D2AE-49D1-AFAC-3A79F6794255}">
  <ds:schemaRefs>
    <ds:schemaRef ds:uri="16c05727-aa75-4e4a-9b5f-8a80a1165891"/>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27BD4C1-B6B1-4715-ABF9-E660A51A4E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83</TotalTime>
  <Words>623</Words>
  <Application>Microsoft Office PowerPoint</Application>
  <PresentationFormat>Widescreen</PresentationFormat>
  <Paragraphs>51</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Calibri</vt:lpstr>
      <vt:lpstr>Franklin Gothic Book</vt:lpstr>
      <vt:lpstr>Franklin Gothic Demi</vt:lpstr>
      <vt:lpstr>Wingdings 2</vt:lpstr>
      <vt:lpstr>DividendVTI</vt:lpstr>
      <vt:lpstr>         </vt:lpstr>
      <vt:lpstr>       Ai mental fitness tracker </vt:lpstr>
      <vt:lpstr>AGENDA</vt:lpstr>
      <vt:lpstr>PROJECT  OVERVIEW</vt:lpstr>
      <vt:lpstr>WHO ARE THE END USERS of this project?</vt:lpstr>
      <vt:lpstr>  SOLUTION AND ITS VALUE PROPOSITION</vt:lpstr>
      <vt:lpstr>project customizATION</vt:lpstr>
      <vt:lpstr>MODELLING</vt:lpstr>
      <vt:lpstr>PowerPoint Presentation</vt:lpstr>
      <vt:lpstr>MODELLING</vt:lpstr>
      <vt:lpstr>MODELLING</vt:lpstr>
      <vt:lpstr>MODELLING</vt:lpstr>
      <vt:lpstr>MODELLING</vt:lpstr>
      <vt:lpstr>MODELLING</vt:lpstr>
      <vt:lpstr> </vt:lpstr>
      <vt:lpstr>MODELLING</vt:lpstr>
      <vt:lpstr>MODELLING</vt:lpstr>
      <vt:lpstr> </vt:lpstr>
      <vt:lpstr>MODELLING</vt:lpstr>
      <vt:lpstr>MODELLING</vt:lpstr>
      <vt:lpstr>PowerPoint Presentation</vt:lpstr>
      <vt:lpstr> </vt:lpstr>
      <vt:lpstr>RESULTS </vt:lpstr>
      <vt:lpstr> </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Srikanth Jammula</cp:lastModifiedBy>
  <cp:revision>5</cp:revision>
  <dcterms:created xsi:type="dcterms:W3CDTF">2021-05-26T16:50:10Z</dcterms:created>
  <dcterms:modified xsi:type="dcterms:W3CDTF">2023-07-05T15:39:33Z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